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2" r:id="rId7"/>
    <p:sldId id="263" r:id="rId8"/>
    <p:sldId id="264" r:id="rId9"/>
    <p:sldId id="265"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showPr loop="1" showNarration="1">
    <p:present/>
    <p:sldAll/>
    <p:penClr>
      <a:srgbClr val="FF0000"/>
    </p:penClr>
  </p:showPr>
  <p:clrMru>
    <a:srgbClr val="66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00"/>
    <p:restoredTop sz="94600"/>
  </p:normalViewPr>
  <p:slideViewPr>
    <p:cSldViewPr>
      <p:cViewPr>
        <p:scale>
          <a:sx n="75" d="100"/>
          <a:sy n="75" d="100"/>
        </p:scale>
        <p:origin x="-18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10/11/2012</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10/11/2012</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10/11/2012</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10/11/2012</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10/11/2012</a:t>
            </a:r>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10/11/2012</a:t>
            </a:r>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10/11/2012</a:t>
            </a:r>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10/11/2012</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10/11/2012</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10/11/2012</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10/11/2012</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spd="slow">
    <p:strips dir="rd"/>
    <p:sndAc>
      <p:stSnd>
        <p:snd r:embed="rId1" name="chimes.wav" builtIn="1"/>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Rectangle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r>
              <a:rPr lang="es-ES"/>
              <a:t>10/11/2012</a:t>
            </a:r>
          </a:p>
        </p:txBody>
      </p:sp>
      <p:sp>
        <p:nvSpPr>
          <p:cNvPr id="5" name="Rectangle 5"/>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smtClean="0">
                <a:solidFill>
                  <a:schemeClr val="tx1">
                    <a:tint val="75000"/>
                  </a:schemeClr>
                </a:solidFill>
              </a:defRPr>
            </a:lvl1pPr>
          </a:lstStyle>
          <a:p>
            <a:pPr>
              <a:defRPr/>
            </a:pPr>
            <a:endParaRPr lang="es-ES"/>
          </a:p>
        </p:txBody>
      </p:sp>
      <p:sp>
        <p:nvSpPr>
          <p:cNvPr id="6" name="Rectangle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r>
              <a:rPr lang="es-ES"/>
              <a:t>‹Nº›</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dir="rd"/>
    <p:sndAc>
      <p:stSnd>
        <p:snd r:embed="rId13" name="chimes.wav" builtIn="1"/>
      </p:stSnd>
    </p:sndAc>
  </p:transition>
  <p:hf sldNum="0" hdr="0" ftr="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a:defRPr>
      </a:lvl2pPr>
      <a:lvl3pPr algn="ctr" rtl="0" eaLnBrk="1" fontAlgn="base" hangingPunct="1">
        <a:spcBef>
          <a:spcPct val="0"/>
        </a:spcBef>
        <a:spcAft>
          <a:spcPct val="0"/>
        </a:spcAft>
        <a:defRPr sz="4400">
          <a:solidFill>
            <a:schemeClr val="tx1"/>
          </a:solidFill>
          <a:latin typeface="Calibri"/>
        </a:defRPr>
      </a:lvl3pPr>
      <a:lvl4pPr algn="ctr" rtl="0" eaLnBrk="1" fontAlgn="base" hangingPunct="1">
        <a:spcBef>
          <a:spcPct val="0"/>
        </a:spcBef>
        <a:spcAft>
          <a:spcPct val="0"/>
        </a:spcAft>
        <a:defRPr sz="4400">
          <a:solidFill>
            <a:schemeClr val="tx1"/>
          </a:solidFill>
          <a:latin typeface="Calibri"/>
        </a:defRPr>
      </a:lvl4pPr>
      <a:lvl5pPr algn="ctr" rtl="0" eaLnBrk="1" fontAlgn="base" hangingPunct="1">
        <a:spcBef>
          <a:spcPct val="0"/>
        </a:spcBef>
        <a:spcAft>
          <a:spcPct val="0"/>
        </a:spcAft>
        <a:defRPr sz="4400">
          <a:solidFill>
            <a:schemeClr val="tx1"/>
          </a:solidFill>
          <a:latin typeface="Calibri"/>
        </a:defRPr>
      </a:lvl5pPr>
      <a:lvl6pPr marL="457200" algn="ctr" rtl="0" eaLnBrk="1" fontAlgn="base" hangingPunct="1">
        <a:spcBef>
          <a:spcPct val="0"/>
        </a:spcBef>
        <a:spcAft>
          <a:spcPct val="0"/>
        </a:spcAft>
        <a:defRPr sz="4400">
          <a:solidFill>
            <a:schemeClr val="tx1"/>
          </a:solidFill>
          <a:latin typeface="Calibri"/>
        </a:defRPr>
      </a:lvl6pPr>
      <a:lvl7pPr marL="914400" algn="ctr" rtl="0" eaLnBrk="1" fontAlgn="base" hangingPunct="1">
        <a:spcBef>
          <a:spcPct val="0"/>
        </a:spcBef>
        <a:spcAft>
          <a:spcPct val="0"/>
        </a:spcAft>
        <a:defRPr sz="4400">
          <a:solidFill>
            <a:schemeClr val="tx1"/>
          </a:solidFill>
          <a:latin typeface="Calibri"/>
        </a:defRPr>
      </a:lvl7pPr>
      <a:lvl8pPr marL="1371600" algn="ctr" rtl="0" eaLnBrk="1" fontAlgn="base" hangingPunct="1">
        <a:spcBef>
          <a:spcPct val="0"/>
        </a:spcBef>
        <a:spcAft>
          <a:spcPct val="0"/>
        </a:spcAft>
        <a:defRPr sz="4400">
          <a:solidFill>
            <a:schemeClr val="tx1"/>
          </a:solidFill>
          <a:latin typeface="Calibri"/>
        </a:defRPr>
      </a:lvl8pPr>
      <a:lvl9pPr marL="1828800" algn="ctr" rtl="0" eaLnBrk="1" fontAlgn="base" hangingPunct="1">
        <a:spcBef>
          <a:spcPct val="0"/>
        </a:spcBef>
        <a:spcAft>
          <a:spcPct val="0"/>
        </a:spcAft>
        <a:defRPr sz="4400">
          <a:solidFill>
            <a:schemeClr val="tx1"/>
          </a:solidFill>
          <a:latin typeface="Calibri"/>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hyperlink" Target="http://argelia.pordescubrir.com/argelia-pais-altamente-recomendable.htm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8.wav"/><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pPr>
              <a:defRPr/>
            </a:pPr>
            <a:r>
              <a:rPr lang="es-ES"/>
              <a:t>10/11/2012</a:t>
            </a:r>
          </a:p>
        </p:txBody>
      </p:sp>
      <p:sp>
        <p:nvSpPr>
          <p:cNvPr id="4" name="Text Box 2"/>
          <p:cNvSpPr txBox="1"/>
          <p:nvPr/>
        </p:nvSpPr>
        <p:spPr>
          <a:xfrm>
            <a:off x="1571625" y="357188"/>
            <a:ext cx="5786438" cy="708025"/>
          </a:xfrm>
          <a:prstGeom prst="rect">
            <a:avLst/>
          </a:prstGeom>
        </p:spPr>
        <p:style>
          <a:lnRef idx="1">
            <a:schemeClr val="accent2"/>
          </a:lnRef>
          <a:fillRef idx="3">
            <a:schemeClr val="accent2"/>
          </a:fillRef>
          <a:effectRef idx="2">
            <a:schemeClr val="accent2"/>
          </a:effectRef>
          <a:fontRef idx="minor">
            <a:schemeClr val="lt1"/>
          </a:fontRef>
        </p:style>
        <p:txBody>
          <a:bodyPr>
            <a:spAutoFit/>
          </a:bodyPr>
          <a:lstStyle/>
          <a:p>
            <a:pPr algn="ctr">
              <a:defRPr/>
            </a:pPr>
            <a:r>
              <a:rPr lang="es-ES" sz="4000" b="1" dirty="0"/>
              <a:t>TURISMO EN ARGELIA</a:t>
            </a:r>
          </a:p>
        </p:txBody>
      </p:sp>
      <p:sp>
        <p:nvSpPr>
          <p:cNvPr id="2051" name="Rectangle 3"/>
          <p:cNvSpPr>
            <a:spLocks noChangeArrowheads="1"/>
          </p:cNvSpPr>
          <p:nvPr/>
        </p:nvSpPr>
        <p:spPr bwMode="auto">
          <a:xfrm>
            <a:off x="785813" y="1214438"/>
            <a:ext cx="3803650" cy="369887"/>
          </a:xfrm>
          <a:prstGeom prst="rect">
            <a:avLst/>
          </a:prstGeom>
          <a:noFill/>
          <a:ln w="9525">
            <a:noFill/>
            <a:miter lim="800000"/>
            <a:headEnd/>
            <a:tailEnd/>
          </a:ln>
        </p:spPr>
        <p:txBody>
          <a:bodyPr wrap="none">
            <a:spAutoFit/>
          </a:bodyPr>
          <a:lstStyle/>
          <a:p>
            <a:pPr fontAlgn="base">
              <a:spcBef>
                <a:spcPct val="0"/>
              </a:spcBef>
              <a:spcAft>
                <a:spcPct val="0"/>
              </a:spcAft>
            </a:pPr>
            <a:r>
              <a:rPr lang="es-ES" b="1">
                <a:latin typeface="Calibri"/>
                <a:hlinkClick r:id="rId4" tooltip="Argelia, país altamente recomendable"/>
              </a:rPr>
              <a:t>Argelia, país altamente recomendable</a:t>
            </a:r>
            <a:endParaRPr lang="es-ES" b="1">
              <a:latin typeface="Calibri"/>
            </a:endParaRPr>
          </a:p>
        </p:txBody>
      </p:sp>
      <p:sp>
        <p:nvSpPr>
          <p:cNvPr id="2052" name="Text Box 4"/>
          <p:cNvSpPr txBox="1">
            <a:spLocks noChangeArrowheads="1"/>
          </p:cNvSpPr>
          <p:nvPr/>
        </p:nvSpPr>
        <p:spPr bwMode="auto">
          <a:xfrm>
            <a:off x="4572000" y="4429125"/>
            <a:ext cx="4572000" cy="2032000"/>
          </a:xfrm>
          <a:prstGeom prst="rect">
            <a:avLst/>
          </a:prstGeom>
          <a:noFill/>
          <a:ln w="9525">
            <a:noFill/>
            <a:miter lim="800000"/>
            <a:headEnd/>
            <a:tailEnd/>
          </a:ln>
        </p:spPr>
        <p:txBody>
          <a:bodyPr>
            <a:spAutoFit/>
          </a:bodyPr>
          <a:lstStyle/>
          <a:p>
            <a:pPr fontAlgn="base">
              <a:spcBef>
                <a:spcPct val="0"/>
              </a:spcBef>
              <a:spcAft>
                <a:spcPct val="0"/>
              </a:spcAft>
            </a:pPr>
            <a:r>
              <a:rPr lang="es-ES" b="1">
                <a:latin typeface="Calibri"/>
              </a:rPr>
              <a:t>Argelia es uno de los países que merece mucho la pena, especialmente porque tiene diferentes ingredientes para que podamos disfrutar de una agradable aventura, especialmente porque en el desierto de Argelia muchos aventureros pueden disfrutar de todos los encantos típicos del desierto.</a:t>
            </a:r>
          </a:p>
        </p:txBody>
      </p:sp>
      <p:pic>
        <p:nvPicPr>
          <p:cNvPr id="2053" name="Picture 2" descr="argelia2"/>
          <p:cNvPicPr>
            <a:picLocks noChangeAspect="1" noChangeArrowheads="1"/>
          </p:cNvPicPr>
          <p:nvPr/>
        </p:nvPicPr>
        <p:blipFill>
          <a:blip r:embed="rId5"/>
          <a:srcRect/>
          <a:stretch>
            <a:fillRect/>
          </a:stretch>
        </p:blipFill>
        <p:spPr bwMode="auto">
          <a:xfrm>
            <a:off x="285750" y="2000250"/>
            <a:ext cx="4286250" cy="3429000"/>
          </a:xfrm>
          <a:prstGeom prst="rect">
            <a:avLst/>
          </a:prstGeom>
          <a:noFill/>
        </p:spPr>
      </p:pic>
    </p:spTree>
  </p:cSld>
  <p:clrMapOvr>
    <a:masterClrMapping/>
  </p:clrMapOvr>
  <p:transition spd="slow">
    <p:strips dir="rd"/>
    <p:sndAc>
      <p:stSnd>
        <p:snd r:embed="rId2" name="chimes.wav" builtIn="1"/>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pPr>
              <a:defRPr/>
            </a:pPr>
            <a:r>
              <a:rPr lang="es-ES"/>
              <a:t>10/11/2012</a:t>
            </a:r>
          </a:p>
        </p:txBody>
      </p:sp>
      <p:sp>
        <p:nvSpPr>
          <p:cNvPr id="4" name="Text Box 2"/>
          <p:cNvSpPr txBox="1"/>
          <p:nvPr/>
        </p:nvSpPr>
        <p:spPr>
          <a:xfrm>
            <a:off x="1571625" y="357188"/>
            <a:ext cx="4429125" cy="92392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a:defRPr/>
            </a:pPr>
            <a:r>
              <a:rPr lang="es-ES" sz="5400" b="1" dirty="0"/>
              <a:t>DESIERTOS</a:t>
            </a:r>
          </a:p>
        </p:txBody>
      </p:sp>
      <p:sp>
        <p:nvSpPr>
          <p:cNvPr id="3075" name="Text Box 3"/>
          <p:cNvSpPr txBox="1">
            <a:spLocks noChangeArrowheads="1"/>
          </p:cNvSpPr>
          <p:nvPr/>
        </p:nvSpPr>
        <p:spPr bwMode="auto">
          <a:xfrm>
            <a:off x="428625" y="2071688"/>
            <a:ext cx="4500563" cy="4246562"/>
          </a:xfrm>
          <a:prstGeom prst="rect">
            <a:avLst/>
          </a:prstGeom>
          <a:noFill/>
          <a:ln w="9525">
            <a:noFill/>
            <a:miter lim="800000"/>
            <a:headEnd/>
            <a:tailEnd/>
          </a:ln>
        </p:spPr>
        <p:txBody>
          <a:bodyPr>
            <a:spAutoFit/>
          </a:bodyPr>
          <a:lstStyle/>
          <a:p>
            <a:pPr fontAlgn="base">
              <a:spcBef>
                <a:spcPct val="0"/>
              </a:spcBef>
              <a:spcAft>
                <a:spcPct val="0"/>
              </a:spcAft>
            </a:pPr>
            <a:r>
              <a:rPr lang="es-ES">
                <a:latin typeface="Calibri"/>
              </a:rPr>
              <a:t>El </a:t>
            </a:r>
            <a:r>
              <a:rPr lang="es-ES" b="1">
                <a:latin typeface="Calibri"/>
              </a:rPr>
              <a:t>Sahara </a:t>
            </a:r>
            <a:r>
              <a:rPr lang="es-ES">
                <a:latin typeface="Calibri"/>
              </a:rPr>
              <a:t>es un símbolo de buena parte de África y de Argelia en particular. Aunque no se limita a las grandes extensiones de arena (de hecho, en el Sahara argelino pueden encontrarse importantes cadenas montañosas y zonas con vegetación), las travesías en </a:t>
            </a:r>
            <a:r>
              <a:rPr lang="es-ES" b="1">
                <a:latin typeface="Calibri"/>
              </a:rPr>
              <a:t>vehículos todoterreno</a:t>
            </a:r>
            <a:r>
              <a:rPr lang="es-ES">
                <a:latin typeface="Calibri"/>
              </a:rPr>
              <a:t> o incluso en </a:t>
            </a:r>
            <a:r>
              <a:rPr lang="es-ES" b="1">
                <a:latin typeface="Calibri"/>
              </a:rPr>
              <a:t>camello </a:t>
            </a:r>
            <a:r>
              <a:rPr lang="es-ES">
                <a:latin typeface="Calibri"/>
              </a:rPr>
              <a:t>constituyen la mejor alternativa para los amantes de las aventuras. Adentrarse en el Sahara permite conocer a los </a:t>
            </a:r>
            <a:r>
              <a:rPr lang="es-ES" b="1">
                <a:latin typeface="Calibri"/>
              </a:rPr>
              <a:t>tuareg </a:t>
            </a:r>
            <a:r>
              <a:rPr lang="es-ES">
                <a:latin typeface="Calibri"/>
              </a:rPr>
              <a:t>y descubrir los rastros de civilizaciones prehistóricas. El arte rupestre de </a:t>
            </a:r>
            <a:r>
              <a:rPr lang="es-ES" b="1">
                <a:latin typeface="Calibri"/>
              </a:rPr>
              <a:t>Tasilli n’Ajjer</a:t>
            </a:r>
            <a:r>
              <a:rPr lang="es-ES">
                <a:latin typeface="Calibri"/>
              </a:rPr>
              <a:t>, declarado como Patrimonio de la Humanidad por la UNESCO, es uno de los tesoros que esconde el desierto argelino.</a:t>
            </a:r>
          </a:p>
        </p:txBody>
      </p:sp>
      <p:pic>
        <p:nvPicPr>
          <p:cNvPr id="3076" name="Picture 3" descr="08desierto_taghit_240x180"/>
          <p:cNvPicPr>
            <a:picLocks noChangeAspect="1" noChangeArrowheads="1"/>
          </p:cNvPicPr>
          <p:nvPr/>
        </p:nvPicPr>
        <p:blipFill>
          <a:blip r:embed="rId3"/>
          <a:srcRect/>
          <a:stretch>
            <a:fillRect/>
          </a:stretch>
        </p:blipFill>
        <p:spPr bwMode="auto">
          <a:xfrm>
            <a:off x="5000625" y="2286000"/>
            <a:ext cx="3881438" cy="4071938"/>
          </a:xfrm>
          <a:prstGeom prst="rect">
            <a:avLst/>
          </a:prstGeom>
          <a:noFill/>
        </p:spPr>
      </p:pic>
    </p:spTree>
  </p:cSld>
  <p:clrMapOvr>
    <a:masterClrMapping/>
  </p:clrMapOvr>
  <p:transition spd="slow">
    <p:strips dir="rd"/>
    <p:sndAc>
      <p:stSnd>
        <p:snd r:embed="rId2" name="explode.wav" builtIn="1"/>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pPr>
              <a:defRPr/>
            </a:pPr>
            <a:r>
              <a:rPr lang="es-ES"/>
              <a:t>10/11/2012</a:t>
            </a:r>
          </a:p>
        </p:txBody>
      </p:sp>
      <p:sp>
        <p:nvSpPr>
          <p:cNvPr id="4098" name="Text Box 2"/>
          <p:cNvSpPr txBox="1">
            <a:spLocks noChangeArrowheads="1"/>
          </p:cNvSpPr>
          <p:nvPr/>
        </p:nvSpPr>
        <p:spPr bwMode="auto">
          <a:xfrm>
            <a:off x="428625" y="2000250"/>
            <a:ext cx="4643438" cy="3970338"/>
          </a:xfrm>
          <a:prstGeom prst="rect">
            <a:avLst/>
          </a:prstGeom>
          <a:noFill/>
          <a:ln w="9525">
            <a:noFill/>
            <a:miter lim="800000"/>
            <a:headEnd/>
            <a:tailEnd/>
          </a:ln>
        </p:spPr>
        <p:txBody>
          <a:bodyPr>
            <a:spAutoFit/>
          </a:bodyPr>
          <a:lstStyle/>
          <a:p>
            <a:pPr fontAlgn="base">
              <a:spcBef>
                <a:spcPct val="0"/>
              </a:spcBef>
              <a:spcAft>
                <a:spcPct val="0"/>
              </a:spcAft>
            </a:pPr>
            <a:r>
              <a:rPr lang="es-ES">
                <a:latin typeface="Calibri"/>
              </a:rPr>
              <a:t>es una de las principales cadenas montañosas de Argelia. En las cercanías de</a:t>
            </a:r>
            <a:r>
              <a:rPr lang="es-ES" b="1">
                <a:latin typeface="Calibri"/>
              </a:rPr>
              <a:t> Tamanrasat</a:t>
            </a:r>
            <a:r>
              <a:rPr lang="es-ES">
                <a:latin typeface="Calibri"/>
              </a:rPr>
              <a:t>, esta cordillera alberga al pico más alto del país: el </a:t>
            </a:r>
            <a:r>
              <a:rPr lang="es-ES" b="1">
                <a:latin typeface="Calibri"/>
              </a:rPr>
              <a:t>Monte Tahat</a:t>
            </a:r>
            <a:r>
              <a:rPr lang="es-ES">
                <a:latin typeface="Calibri"/>
              </a:rPr>
              <a:t>, de 3.003 metros de altura. Al norte del país, en la región de la </a:t>
            </a:r>
            <a:r>
              <a:rPr lang="es-ES" b="1">
                <a:latin typeface="Calibri"/>
              </a:rPr>
              <a:t>Cabilia</a:t>
            </a:r>
            <a:r>
              <a:rPr lang="es-ES">
                <a:latin typeface="Calibri"/>
              </a:rPr>
              <a:t>, se destacan los </a:t>
            </a:r>
            <a:r>
              <a:rPr lang="es-ES" b="1">
                <a:latin typeface="Calibri"/>
              </a:rPr>
              <a:t>montes Atlas </a:t>
            </a:r>
            <a:r>
              <a:rPr lang="es-ES">
                <a:latin typeface="Calibri"/>
              </a:rPr>
              <a:t>con sus cumbres nevadas durante el invierno que permiten la práctica de esquí. Los </a:t>
            </a:r>
            <a:r>
              <a:rPr lang="es-ES" b="1">
                <a:latin typeface="Calibri"/>
              </a:rPr>
              <a:t>Aurés</a:t>
            </a:r>
            <a:r>
              <a:rPr lang="es-ES">
                <a:latin typeface="Calibri"/>
              </a:rPr>
              <a:t>, en </a:t>
            </a:r>
            <a:r>
              <a:rPr lang="es-ES" b="1">
                <a:latin typeface="Calibri"/>
              </a:rPr>
              <a:t>Batna</a:t>
            </a:r>
            <a:r>
              <a:rPr lang="es-ES">
                <a:latin typeface="Calibri"/>
              </a:rPr>
              <a:t>, también ofrecen la posibilidad de disfrutar de la nieve, aunque la infraestructura turística está poco desarrollada. Cerca de </a:t>
            </a:r>
            <a:r>
              <a:rPr lang="es-ES" b="1">
                <a:latin typeface="Calibri"/>
              </a:rPr>
              <a:t>Argel</a:t>
            </a:r>
            <a:r>
              <a:rPr lang="es-ES">
                <a:latin typeface="Calibri"/>
              </a:rPr>
              <a:t>, en </a:t>
            </a:r>
            <a:r>
              <a:rPr lang="es-ES" b="1">
                <a:latin typeface="Calibri"/>
              </a:rPr>
              <a:t>Chrea</a:t>
            </a:r>
            <a:r>
              <a:rPr lang="es-ES">
                <a:latin typeface="Calibri"/>
              </a:rPr>
              <a:t>, las autoridades intentan reconstruir los servicios para el turista tras la participación de grupos terroristas en la zona.</a:t>
            </a:r>
          </a:p>
        </p:txBody>
      </p:sp>
      <p:sp>
        <p:nvSpPr>
          <p:cNvPr id="5" name="Rectangle 3"/>
          <p:cNvSpPr/>
          <p:nvPr/>
        </p:nvSpPr>
        <p:spPr>
          <a:xfrm>
            <a:off x="642938" y="714375"/>
            <a:ext cx="7475537" cy="769938"/>
          </a:xfrm>
          <a:prstGeom prst="rect">
            <a:avLst/>
          </a:prstGeom>
        </p:spPr>
        <p:style>
          <a:lnRef idx="3">
            <a:schemeClr val="lt1"/>
          </a:lnRef>
          <a:fillRef idx="1">
            <a:schemeClr val="accent6"/>
          </a:fillRef>
          <a:effectRef idx="1">
            <a:schemeClr val="accent6"/>
          </a:effectRef>
          <a:fontRef idx="minor">
            <a:schemeClr val="lt1"/>
          </a:fontRef>
        </p:style>
        <p:txBody>
          <a:bodyPr wrap="none">
            <a:spAutoFit/>
          </a:bodyPr>
          <a:lstStyle/>
          <a:p>
            <a:pPr>
              <a:defRPr/>
            </a:pPr>
            <a:r>
              <a:rPr lang="es-ES" sz="4400" dirty="0"/>
              <a:t>El</a:t>
            </a:r>
            <a:r>
              <a:rPr lang="es-ES" sz="4400" b="1" dirty="0"/>
              <a:t> macizo de </a:t>
            </a:r>
            <a:r>
              <a:rPr lang="es-ES" sz="4400" b="1" dirty="0" err="1"/>
              <a:t>Hoggar</a:t>
            </a:r>
            <a:r>
              <a:rPr lang="es-ES" sz="4400" b="1" dirty="0"/>
              <a:t> </a:t>
            </a:r>
            <a:r>
              <a:rPr lang="es-ES" sz="4400" dirty="0"/>
              <a:t>o </a:t>
            </a:r>
            <a:r>
              <a:rPr lang="es-ES" sz="4400" b="1" dirty="0" err="1"/>
              <a:t>Ahaggar</a:t>
            </a:r>
            <a:r>
              <a:rPr lang="es-ES" sz="4400" b="1" dirty="0"/>
              <a:t> </a:t>
            </a:r>
            <a:endParaRPr lang="es-ES" sz="4400" dirty="0"/>
          </a:p>
        </p:txBody>
      </p:sp>
      <p:pic>
        <p:nvPicPr>
          <p:cNvPr id="4100" name="Picture 2" descr="09montana_hoggar_240x180"/>
          <p:cNvPicPr>
            <a:picLocks noChangeAspect="1" noChangeArrowheads="1"/>
          </p:cNvPicPr>
          <p:nvPr/>
        </p:nvPicPr>
        <p:blipFill>
          <a:blip r:embed="rId4"/>
          <a:srcRect/>
          <a:stretch>
            <a:fillRect/>
          </a:stretch>
        </p:blipFill>
        <p:spPr bwMode="auto">
          <a:xfrm>
            <a:off x="5357813" y="2071688"/>
            <a:ext cx="3476625" cy="3786187"/>
          </a:xfrm>
          <a:prstGeom prst="rect">
            <a:avLst/>
          </a:prstGeom>
          <a:noFill/>
        </p:spPr>
      </p:pic>
    </p:spTree>
  </p:cSld>
  <p:clrMapOvr>
    <a:masterClrMapping/>
  </p:clrMapOvr>
  <p:transition spd="slow">
    <p:strips dir="rd"/>
    <p:sndAc>
      <p:stSnd>
        <p:snd r:embed="rId2" name="laser.wav" builtIn="1"/>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pPr>
              <a:defRPr/>
            </a:pPr>
            <a:r>
              <a:rPr lang="es-ES"/>
              <a:t>10/11/2012</a:t>
            </a:r>
          </a:p>
        </p:txBody>
      </p:sp>
      <p:sp>
        <p:nvSpPr>
          <p:cNvPr id="5122" name="Rectangle 2"/>
          <p:cNvSpPr>
            <a:spLocks noChangeArrowheads="1"/>
          </p:cNvSpPr>
          <p:nvPr/>
        </p:nvSpPr>
        <p:spPr bwMode="auto">
          <a:xfrm>
            <a:off x="2000250" y="2643188"/>
            <a:ext cx="5141913" cy="2308225"/>
          </a:xfrm>
          <a:prstGeom prst="rect">
            <a:avLst/>
          </a:prstGeom>
          <a:noFill/>
          <a:ln w="9525">
            <a:noFill/>
            <a:miter lim="800000"/>
            <a:headEnd/>
            <a:tailEnd/>
          </a:ln>
        </p:spPr>
        <p:txBody>
          <a:bodyPr wrap="none">
            <a:spAutoFit/>
          </a:bodyPr>
          <a:lstStyle/>
          <a:p>
            <a:pPr algn="ctr" fontAlgn="base">
              <a:spcBef>
                <a:spcPct val="0"/>
              </a:spcBef>
              <a:spcAft>
                <a:spcPct val="0"/>
              </a:spcAft>
            </a:pPr>
            <a:r>
              <a:rPr lang="es-ES" sz="4800" b="1">
                <a:solidFill>
                  <a:srgbClr val="00B050"/>
                </a:solidFill>
                <a:latin typeface="Berlin Sans FB Demi"/>
              </a:rPr>
              <a:t>Y TODO LO QUE </a:t>
            </a:r>
          </a:p>
          <a:p>
            <a:pPr algn="ctr" fontAlgn="base">
              <a:spcBef>
                <a:spcPct val="0"/>
              </a:spcBef>
              <a:spcAft>
                <a:spcPct val="0"/>
              </a:spcAft>
            </a:pPr>
            <a:r>
              <a:rPr lang="es-ES" sz="4800" b="1">
                <a:solidFill>
                  <a:srgbClr val="00B050"/>
                </a:solidFill>
                <a:latin typeface="Berlin Sans FB Demi"/>
              </a:rPr>
              <a:t>SIGUE LO PUEDES</a:t>
            </a:r>
          </a:p>
          <a:p>
            <a:pPr algn="ctr" fontAlgn="base">
              <a:spcBef>
                <a:spcPct val="0"/>
              </a:spcBef>
              <a:spcAft>
                <a:spcPct val="0"/>
              </a:spcAft>
            </a:pPr>
            <a:r>
              <a:rPr lang="es-ES" sz="4800" b="1">
                <a:solidFill>
                  <a:srgbClr val="00B050"/>
                </a:solidFill>
                <a:latin typeface="Berlin Sans FB Demi"/>
              </a:rPr>
              <a:t> DISFRUTAR</a:t>
            </a:r>
          </a:p>
        </p:txBody>
      </p:sp>
    </p:spTree>
  </p:cSld>
  <p:clrMapOvr>
    <a:masterClrMapping/>
  </p:clrMapOvr>
  <p:transition spd="slow">
    <p:strips dir="rd"/>
    <p:sndAc>
      <p:stSnd>
        <p:snd r:embed="rId2" name="chimes.wav" builtIn="1"/>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46C0A"/>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pPr>
              <a:defRPr/>
            </a:pPr>
            <a:r>
              <a:rPr lang="es-ES"/>
              <a:t>10/11/2012</a:t>
            </a:r>
          </a:p>
        </p:txBody>
      </p:sp>
      <p:pic>
        <p:nvPicPr>
          <p:cNvPr id="6146" name="Picture 3" descr="batna-antique"/>
          <p:cNvPicPr>
            <a:picLocks noChangeAspect="1" noChangeArrowheads="1"/>
          </p:cNvPicPr>
          <p:nvPr/>
        </p:nvPicPr>
        <p:blipFill>
          <a:blip r:embed="rId3"/>
          <a:srcRect/>
          <a:stretch>
            <a:fillRect/>
          </a:stretch>
        </p:blipFill>
        <p:spPr bwMode="auto">
          <a:xfrm>
            <a:off x="500063" y="357188"/>
            <a:ext cx="7786687" cy="5186362"/>
          </a:xfrm>
          <a:prstGeom prst="rect">
            <a:avLst/>
          </a:prstGeom>
          <a:noFill/>
        </p:spPr>
      </p:pic>
      <p:sp>
        <p:nvSpPr>
          <p:cNvPr id="6147" name="Text Box 3"/>
          <p:cNvSpPr txBox="1">
            <a:spLocks noChangeArrowheads="1"/>
          </p:cNvSpPr>
          <p:nvPr/>
        </p:nvSpPr>
        <p:spPr bwMode="auto">
          <a:xfrm>
            <a:off x="500063" y="5643563"/>
            <a:ext cx="7858125" cy="584200"/>
          </a:xfrm>
          <a:prstGeom prst="rect">
            <a:avLst/>
          </a:prstGeom>
          <a:noFill/>
          <a:ln w="9525">
            <a:noFill/>
            <a:miter lim="800000"/>
            <a:headEnd/>
            <a:tailEnd/>
          </a:ln>
        </p:spPr>
        <p:txBody>
          <a:bodyPr>
            <a:spAutoFit/>
          </a:bodyPr>
          <a:lstStyle/>
          <a:p>
            <a:pPr fontAlgn="base">
              <a:spcBef>
                <a:spcPct val="0"/>
              </a:spcBef>
              <a:spcAft>
                <a:spcPct val="0"/>
              </a:spcAft>
            </a:pPr>
            <a:r>
              <a:rPr lang="es-ES">
                <a:latin typeface="Calibri"/>
              </a:rPr>
              <a:t>Batna: </a:t>
            </a:r>
            <a:r>
              <a:rPr lang="es-ES" sz="1400">
                <a:latin typeface="Calibri"/>
              </a:rPr>
              <a:t>Su principal atractivo son las ruinas romanas de Tazoult, de Timgad que se encuentran en su proximidad, así como el mausoleo de Imadghassen una de las mezquitas más antiguas del norte de África.</a:t>
            </a:r>
          </a:p>
        </p:txBody>
      </p:sp>
    </p:spTree>
  </p:cSld>
  <p:clrMapOvr>
    <a:masterClrMapping/>
  </p:clrMapOvr>
  <p:transition spd="slow">
    <p:strips dir="rd"/>
    <p:sndAc>
      <p:stSnd>
        <p:snd r:embed="rId2" name="coin.wav" builtIn="1"/>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pPr>
              <a:defRPr/>
            </a:pPr>
            <a:r>
              <a:rPr lang="es-ES"/>
              <a:t>10/11/2012</a:t>
            </a:r>
          </a:p>
        </p:txBody>
      </p:sp>
      <p:pic>
        <p:nvPicPr>
          <p:cNvPr id="7170" name="Picture 4" descr="argelia-hoggar_02"/>
          <p:cNvPicPr>
            <a:picLocks noChangeAspect="1" noChangeArrowheads="1"/>
          </p:cNvPicPr>
          <p:nvPr/>
        </p:nvPicPr>
        <p:blipFill>
          <a:blip r:embed="rId3"/>
          <a:srcRect/>
          <a:stretch>
            <a:fillRect/>
          </a:stretch>
        </p:blipFill>
        <p:spPr bwMode="auto">
          <a:xfrm>
            <a:off x="4357688" y="2571750"/>
            <a:ext cx="4395787" cy="3633788"/>
          </a:xfrm>
          <a:prstGeom prst="rect">
            <a:avLst/>
          </a:prstGeom>
          <a:noFill/>
        </p:spPr>
      </p:pic>
      <p:pic>
        <p:nvPicPr>
          <p:cNvPr id="7171" name="Picture 3" descr="argelia-hoggar_01"/>
          <p:cNvPicPr>
            <a:picLocks noChangeAspect="1" noChangeArrowheads="1"/>
          </p:cNvPicPr>
          <p:nvPr/>
        </p:nvPicPr>
        <p:blipFill>
          <a:blip r:embed="rId4"/>
          <a:srcRect/>
          <a:stretch>
            <a:fillRect/>
          </a:stretch>
        </p:blipFill>
        <p:spPr bwMode="auto">
          <a:xfrm>
            <a:off x="500063" y="285750"/>
            <a:ext cx="4397375" cy="3286125"/>
          </a:xfrm>
          <a:prstGeom prst="rect">
            <a:avLst/>
          </a:prstGeom>
          <a:noFill/>
        </p:spPr>
      </p:pic>
      <p:sp>
        <p:nvSpPr>
          <p:cNvPr id="7172" name="Text Box 4"/>
          <p:cNvSpPr txBox="1">
            <a:spLocks noChangeArrowheads="1"/>
          </p:cNvSpPr>
          <p:nvPr/>
        </p:nvSpPr>
        <p:spPr bwMode="auto">
          <a:xfrm>
            <a:off x="142875" y="3857625"/>
            <a:ext cx="3929063" cy="2862263"/>
          </a:xfrm>
          <a:prstGeom prst="rect">
            <a:avLst/>
          </a:prstGeom>
          <a:noFill/>
          <a:ln w="9525">
            <a:noFill/>
            <a:miter lim="800000"/>
            <a:headEnd/>
            <a:tailEnd/>
          </a:ln>
        </p:spPr>
        <p:txBody>
          <a:bodyPr>
            <a:spAutoFit/>
          </a:bodyPr>
          <a:lstStyle/>
          <a:p>
            <a:pPr fontAlgn="base">
              <a:spcBef>
                <a:spcPct val="0"/>
              </a:spcBef>
              <a:spcAft>
                <a:spcPct val="0"/>
              </a:spcAft>
            </a:pPr>
            <a:r>
              <a:rPr lang="es-ES" sz="2000" b="1">
                <a:solidFill>
                  <a:schemeClr val="bg1"/>
                </a:solidFill>
                <a:latin typeface="Calibri"/>
              </a:rPr>
              <a:t>Indudablemente las montañas Hoggar son uno de los platos fuertes del Sahara, imponentes y demasiado enormes para poder ser exploradas, con muy poca población, pero merece la pena hacer el esfuerzo ya que hay paisajes que te cortan la respiración.</a:t>
            </a:r>
          </a:p>
        </p:txBody>
      </p:sp>
    </p:spTree>
  </p:cSld>
  <p:clrMapOvr>
    <a:masterClrMapping/>
  </p:clrMapOvr>
  <p:transition spd="slow">
    <p:strips dir="rd"/>
    <p:sndAc>
      <p:stSnd>
        <p:snd r:embed="rId2" name="breeze.wav" builtIn="1"/>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pPr>
              <a:defRPr/>
            </a:pPr>
            <a:r>
              <a:rPr lang="es-ES"/>
              <a:t>10/11/2012</a:t>
            </a:r>
          </a:p>
        </p:txBody>
      </p:sp>
      <p:pic>
        <p:nvPicPr>
          <p:cNvPr id="8194" name="Picture 4" descr="200px-Chrea-Algeria"/>
          <p:cNvPicPr>
            <a:picLocks noChangeAspect="1" noChangeArrowheads="1"/>
          </p:cNvPicPr>
          <p:nvPr/>
        </p:nvPicPr>
        <p:blipFill>
          <a:blip r:embed="rId3"/>
          <a:srcRect/>
          <a:stretch>
            <a:fillRect/>
          </a:stretch>
        </p:blipFill>
        <p:spPr bwMode="auto">
          <a:xfrm>
            <a:off x="571500" y="285750"/>
            <a:ext cx="8215313" cy="5875338"/>
          </a:xfrm>
          <a:prstGeom prst="rect">
            <a:avLst/>
          </a:prstGeom>
          <a:noFill/>
        </p:spPr>
      </p:pic>
      <p:sp>
        <p:nvSpPr>
          <p:cNvPr id="8195" name="Text Box 3"/>
          <p:cNvSpPr txBox="1">
            <a:spLocks noChangeArrowheads="1"/>
          </p:cNvSpPr>
          <p:nvPr/>
        </p:nvSpPr>
        <p:spPr bwMode="auto">
          <a:xfrm>
            <a:off x="500063" y="6286500"/>
            <a:ext cx="3000375" cy="369888"/>
          </a:xfrm>
          <a:prstGeom prst="rect">
            <a:avLst/>
          </a:prstGeom>
          <a:noFill/>
          <a:ln w="9525">
            <a:noFill/>
            <a:miter lim="800000"/>
            <a:headEnd/>
            <a:tailEnd/>
          </a:ln>
        </p:spPr>
        <p:txBody>
          <a:bodyPr>
            <a:spAutoFit/>
          </a:bodyPr>
          <a:lstStyle/>
          <a:p>
            <a:pPr fontAlgn="base">
              <a:spcBef>
                <a:spcPct val="0"/>
              </a:spcBef>
              <a:spcAft>
                <a:spcPct val="0"/>
              </a:spcAft>
            </a:pPr>
            <a:r>
              <a:rPr lang="es-ES">
                <a:solidFill>
                  <a:schemeClr val="bg1"/>
                </a:solidFill>
                <a:latin typeface="Calibri"/>
              </a:rPr>
              <a:t>CHREA</a:t>
            </a:r>
          </a:p>
        </p:txBody>
      </p:sp>
    </p:spTree>
  </p:cSld>
  <p:clrMapOvr>
    <a:masterClrMapping/>
  </p:clrMapOvr>
  <p:transition spd="slow">
    <p:strips dir="rd"/>
    <p:sndAc>
      <p:stSnd>
        <p:snd r:embed="rId2" name="suction.wav" builtIn="1"/>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FF99">
            <a:alpha val="45097"/>
          </a:srgbClr>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pPr>
              <a:defRPr/>
            </a:pPr>
            <a:r>
              <a:rPr lang="es-ES"/>
              <a:t>10/11/2012</a:t>
            </a:r>
          </a:p>
        </p:txBody>
      </p:sp>
      <p:pic>
        <p:nvPicPr>
          <p:cNvPr id="9218" name="Picture 3" descr="1848722"/>
          <p:cNvPicPr>
            <a:picLocks noChangeAspect="1" noChangeArrowheads="1"/>
          </p:cNvPicPr>
          <p:nvPr/>
        </p:nvPicPr>
        <p:blipFill>
          <a:blip r:embed="rId3"/>
          <a:srcRect/>
          <a:stretch>
            <a:fillRect/>
          </a:stretch>
        </p:blipFill>
        <p:spPr bwMode="auto">
          <a:xfrm>
            <a:off x="357188" y="214313"/>
            <a:ext cx="8429625" cy="5965825"/>
          </a:xfrm>
          <a:prstGeom prst="rect">
            <a:avLst/>
          </a:prstGeom>
          <a:noFill/>
        </p:spPr>
      </p:pic>
      <p:sp>
        <p:nvSpPr>
          <p:cNvPr id="9219" name="Text Box 3"/>
          <p:cNvSpPr txBox="1">
            <a:spLocks noChangeArrowheads="1"/>
          </p:cNvSpPr>
          <p:nvPr/>
        </p:nvSpPr>
        <p:spPr bwMode="auto">
          <a:xfrm>
            <a:off x="571500" y="6286500"/>
            <a:ext cx="2786063" cy="369888"/>
          </a:xfrm>
          <a:prstGeom prst="rect">
            <a:avLst/>
          </a:prstGeom>
          <a:noFill/>
          <a:ln w="9525">
            <a:noFill/>
            <a:miter lim="800000"/>
            <a:headEnd/>
            <a:tailEnd/>
          </a:ln>
        </p:spPr>
        <p:txBody>
          <a:bodyPr>
            <a:spAutoFit/>
          </a:bodyPr>
          <a:lstStyle/>
          <a:p>
            <a:pPr fontAlgn="base">
              <a:spcBef>
                <a:spcPct val="0"/>
              </a:spcBef>
              <a:spcAft>
                <a:spcPct val="0"/>
              </a:spcAft>
            </a:pPr>
            <a:r>
              <a:rPr lang="es-ES">
                <a:latin typeface="Calibri"/>
              </a:rPr>
              <a:t>AIN SALAH</a:t>
            </a:r>
          </a:p>
        </p:txBody>
      </p:sp>
    </p:spTree>
  </p:cSld>
  <p:clrMapOvr>
    <a:masterClrMapping/>
  </p:clrMapOvr>
  <p:transition spd="slow">
    <p:strips dir="rd"/>
    <p:sndAc>
      <p:stSnd>
        <p:snd r:embed="rId2" name="voltage.wav" builtIn="1"/>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46C0A">
            <a:alpha val="59999"/>
          </a:srgbClr>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pPr>
              <a:defRPr/>
            </a:pPr>
            <a:r>
              <a:rPr lang="es-ES"/>
              <a:t>10/11/2012</a:t>
            </a:r>
          </a:p>
        </p:txBody>
      </p:sp>
      <p:pic>
        <p:nvPicPr>
          <p:cNvPr id="10242" name="Picture 3" descr="alger2"/>
          <p:cNvPicPr>
            <a:picLocks noChangeAspect="1" noChangeArrowheads="1"/>
          </p:cNvPicPr>
          <p:nvPr/>
        </p:nvPicPr>
        <p:blipFill>
          <a:blip r:embed="rId3"/>
          <a:srcRect/>
          <a:stretch>
            <a:fillRect/>
          </a:stretch>
        </p:blipFill>
        <p:spPr bwMode="auto">
          <a:xfrm>
            <a:off x="428625" y="214313"/>
            <a:ext cx="8429625" cy="6183312"/>
          </a:xfrm>
          <a:prstGeom prst="rect">
            <a:avLst/>
          </a:prstGeom>
          <a:noFill/>
        </p:spPr>
      </p:pic>
      <p:sp>
        <p:nvSpPr>
          <p:cNvPr id="10243" name="Text Box 3"/>
          <p:cNvSpPr txBox="1">
            <a:spLocks noChangeArrowheads="1"/>
          </p:cNvSpPr>
          <p:nvPr/>
        </p:nvSpPr>
        <p:spPr bwMode="auto">
          <a:xfrm>
            <a:off x="428625" y="6429375"/>
            <a:ext cx="2643188" cy="369888"/>
          </a:xfrm>
          <a:prstGeom prst="rect">
            <a:avLst/>
          </a:prstGeom>
          <a:noFill/>
          <a:ln w="9525">
            <a:noFill/>
            <a:miter lim="800000"/>
            <a:headEnd/>
            <a:tailEnd/>
          </a:ln>
        </p:spPr>
        <p:txBody>
          <a:bodyPr>
            <a:spAutoFit/>
          </a:bodyPr>
          <a:lstStyle/>
          <a:p>
            <a:pPr fontAlgn="base">
              <a:spcBef>
                <a:spcPct val="0"/>
              </a:spcBef>
              <a:spcAft>
                <a:spcPct val="0"/>
              </a:spcAft>
            </a:pPr>
            <a:r>
              <a:rPr lang="es-ES">
                <a:latin typeface="Calibri"/>
              </a:rPr>
              <a:t>Monumento al Martir</a:t>
            </a:r>
          </a:p>
        </p:txBody>
      </p:sp>
    </p:spTree>
  </p:cSld>
  <p:clrMapOvr>
    <a:masterClrMapping/>
  </p:clrMapOvr>
  <p:transition spd="slow">
    <p:strips dir="rd"/>
    <p:sndAc>
      <p:stSnd>
        <p:snd r:embed="rId2" name="wind.wav" builtIn="1"/>
      </p:stSnd>
    </p:sndAc>
  </p:transition>
  <p:timing>
    <p:tnLst>
      <p:par>
        <p:cTn id="1" dur="indefinite" restart="never" nodeType="tmRoot"/>
      </p:par>
    </p:tnLst>
  </p:timing>
</p:sld>
</file>

<file path=ppt/theme/theme1.xml><?xml version="1.0" encoding="utf-8"?>
<a:theme xmlns:a="http://schemas.openxmlformats.org/drawingml/2006/main" name="TURISMO">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TURISMO</Template>
  <TotalTime>4</TotalTime>
  <Words>392</Words>
  <Application>Microsoft Office PowerPoint</Application>
  <PresentationFormat>Presentación en pantalla (4:3)</PresentationFormat>
  <Paragraphs>24</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TURISMO</vt:lpstr>
      <vt:lpstr>Diapositiva 1</vt:lpstr>
      <vt:lpstr>Diapositiva 2</vt:lpstr>
      <vt:lpstr>Diapositiva 3</vt:lpstr>
      <vt:lpstr>Diapositiva 4</vt:lpstr>
      <vt:lpstr>Diapositiva 5</vt:lpstr>
      <vt:lpstr>Diapositiva 6</vt:lpstr>
      <vt:lpstr>Diapositiva 7</vt:lpstr>
      <vt:lpstr>Diapositiva 8</vt:lpstr>
      <vt:lpstr>Diapositiva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cp:revision>
  <dcterms:created xsi:type="dcterms:W3CDTF">2012-11-10T21:05:07Z</dcterms:created>
  <dcterms:modified xsi:type="dcterms:W3CDTF">2012-11-10T21:09:20Z</dcterms:modified>
</cp:coreProperties>
</file>